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letter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>
        <p:scale>
          <a:sx n="70" d="100"/>
          <a:sy n="70" d="100"/>
        </p:scale>
        <p:origin x="-1368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211E-E5A7-450B-89DF-784E4CDED40D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13607-9446-45B7-9C3C-705D2711AD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388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211E-E5A7-450B-89DF-784E4CDED40D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13607-9446-45B7-9C3C-705D2711AD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3321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211E-E5A7-450B-89DF-784E4CDED40D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13607-9446-45B7-9C3C-705D2711AD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210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211E-E5A7-450B-89DF-784E4CDED40D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13607-9446-45B7-9C3C-705D2711AD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1039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211E-E5A7-450B-89DF-784E4CDED40D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13607-9446-45B7-9C3C-705D2711AD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895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211E-E5A7-450B-89DF-784E4CDED40D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13607-9446-45B7-9C3C-705D2711AD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6952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211E-E5A7-450B-89DF-784E4CDED40D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13607-9446-45B7-9C3C-705D2711AD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3071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211E-E5A7-450B-89DF-784E4CDED40D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13607-9446-45B7-9C3C-705D2711AD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4522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211E-E5A7-450B-89DF-784E4CDED40D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13607-9446-45B7-9C3C-705D2711AD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1276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211E-E5A7-450B-89DF-784E4CDED40D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13607-9446-45B7-9C3C-705D2711AD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2920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211E-E5A7-450B-89DF-784E4CDED40D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13607-9446-45B7-9C3C-705D2711AD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211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7211E-E5A7-450B-89DF-784E4CDED40D}" type="datetimeFigureOut">
              <a:rPr lang="es-MX" smtClean="0"/>
              <a:t>07/08/2019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13607-9446-45B7-9C3C-705D2711AD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134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84DE77F6-49E2-4BB8-BAAD-073B3E2BD6DA}"/>
              </a:ext>
            </a:extLst>
          </p:cNvPr>
          <p:cNvSpPr/>
          <p:nvPr/>
        </p:nvSpPr>
        <p:spPr>
          <a:xfrm>
            <a:off x="0" y="316374"/>
            <a:ext cx="31262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300"/>
              </a:spcAft>
            </a:pPr>
            <a:r>
              <a:rPr lang="es-ES" sz="1600" kern="1600" dirty="0">
                <a:solidFill>
                  <a:schemeClr val="accent2">
                    <a:lumMod val="75000"/>
                  </a:schemeClr>
                </a:solidFill>
                <a:latin typeface="Aero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EVALUACIÓN DEL GRADO DE RIESGO DEL ESTABLECIMIENTO</a:t>
            </a:r>
            <a:endParaRPr lang="es-MX" sz="1600" kern="1600" dirty="0">
              <a:solidFill>
                <a:schemeClr val="accent2">
                  <a:lumMod val="75000"/>
                </a:schemeClr>
              </a:solidFill>
              <a:latin typeface="Aero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Imagen relacionada">
            <a:extLst>
              <a:ext uri="{FF2B5EF4-FFF2-40B4-BE49-F238E27FC236}">
                <a16:creationId xmlns:a16="http://schemas.microsoft.com/office/drawing/2014/main" xmlns="" id="{560ECF73-40FA-4244-880C-EBCFBB750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52" y="4238898"/>
            <a:ext cx="2407857" cy="2076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663ADC8-7460-4B7B-AF90-2C37883B9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53" y="1682088"/>
            <a:ext cx="2407856" cy="2100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362CE321-F92F-448D-A56F-471DA69109AA}"/>
              </a:ext>
            </a:extLst>
          </p:cNvPr>
          <p:cNvCxnSpPr/>
          <p:nvPr/>
        </p:nvCxnSpPr>
        <p:spPr>
          <a:xfrm>
            <a:off x="3126259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xmlns="" id="{B4A951D7-FB2B-4EA1-900A-DEE024601030}"/>
              </a:ext>
            </a:extLst>
          </p:cNvPr>
          <p:cNvCxnSpPr/>
          <p:nvPr/>
        </p:nvCxnSpPr>
        <p:spPr>
          <a:xfrm>
            <a:off x="6021857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3EB82CE9-8C04-401C-AD04-6638E79252E3}"/>
              </a:ext>
            </a:extLst>
          </p:cNvPr>
          <p:cNvSpPr txBox="1"/>
          <p:nvPr/>
        </p:nvSpPr>
        <p:spPr>
          <a:xfrm>
            <a:off x="3122144" y="271849"/>
            <a:ext cx="289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accent2">
                    <a:lumMod val="75000"/>
                  </a:schemeClr>
                </a:solidFill>
                <a:latin typeface="Aero" pitchFamily="2" charset="0"/>
              </a:rPr>
              <a:t>RIESGO ALTO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AB50F1EC-DE7F-430C-8816-8BCB7D2C620D}"/>
              </a:ext>
            </a:extLst>
          </p:cNvPr>
          <p:cNvSpPr/>
          <p:nvPr/>
        </p:nvSpPr>
        <p:spPr>
          <a:xfrm>
            <a:off x="3218335" y="633016"/>
            <a:ext cx="269788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dirty="0"/>
              <a:t>a) El inmueble o la actividad, tenga una altura superior a 25 metros de altura; </a:t>
            </a:r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dirty="0"/>
              <a:t>b) Tenga una superficie superior a 3,000 mts2  </a:t>
            </a:r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dirty="0"/>
              <a:t>c) Almacene o maneje líquidos inflamables en cantidades superiores a 1000 litros; </a:t>
            </a:r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dirty="0"/>
              <a:t>d) Almacene o maneje materiales explosivos; </a:t>
            </a:r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dirty="0"/>
              <a:t>e) Almacene o maneje sustancias químicas corrosivas, irritantes o tóxicas superiores a 100 kilogramos;</a:t>
            </a:r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dirty="0"/>
              <a:t> f) Tenga instalado el servicio de gas natural con uso industrial;</a:t>
            </a:r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dirty="0"/>
              <a:t>g) Tenga una capacidad superior o sea ocupado por más de 250 personas; </a:t>
            </a:r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dirty="0"/>
              <a:t>h) Almacene o maneje gases inflamables en cantidades superiores a 3,000 litros; </a:t>
            </a:r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dirty="0"/>
              <a:t>i) Almacene o maneje material sólido de alta combustión tales como papel, cartón, madera o plástico, en cantidades superiores a 5,000 kilogramos; </a:t>
            </a:r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dirty="0"/>
              <a:t>j) Almacene o maneje materiales biológico-infecciosos; </a:t>
            </a:r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dirty="0"/>
              <a:t>k) Cuente con una subestación o transformador para el suministro de energía eléctrica; </a:t>
            </a:r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dirty="0"/>
              <a:t>l) Cuente con licencia para el almacenaje, venta, porteo o consumo bebidas alcohólicas, y </a:t>
            </a:r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dirty="0"/>
              <a:t>m) Tratándose de estancias infantiles, guarderías o centros educativos.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58794B3E-5EBC-4648-B42C-98F4F2BFC3FD}"/>
              </a:ext>
            </a:extLst>
          </p:cNvPr>
          <p:cNvSpPr txBox="1"/>
          <p:nvPr/>
        </p:nvSpPr>
        <p:spPr>
          <a:xfrm>
            <a:off x="3122144" y="4885459"/>
            <a:ext cx="2895589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accent2">
                    <a:lumMod val="75000"/>
                  </a:schemeClr>
                </a:solidFill>
                <a:latin typeface="Aero" pitchFamily="2" charset="0"/>
              </a:rPr>
              <a:t>Requisitos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E6E046CA-CF3B-400F-810E-1CFB1A140062}"/>
              </a:ext>
            </a:extLst>
          </p:cNvPr>
          <p:cNvSpPr/>
          <p:nvPr/>
        </p:nvSpPr>
        <p:spPr>
          <a:xfrm>
            <a:off x="3223058" y="5277704"/>
            <a:ext cx="26978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es-ES" sz="1000" b="1" dirty="0"/>
              <a:t> </a:t>
            </a:r>
            <a:r>
              <a:rPr lang="es-ES" sz="1000" dirty="0"/>
              <a:t>Original y copia de identificación oficial de quien realiza el trámite. </a:t>
            </a:r>
            <a:endParaRPr lang="es-MX" sz="100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FB659B2E-0403-4E26-AB8D-F270D85B4092}"/>
              </a:ext>
            </a:extLst>
          </p:cNvPr>
          <p:cNvSpPr/>
          <p:nvPr/>
        </p:nvSpPr>
        <p:spPr>
          <a:xfrm>
            <a:off x="3218334" y="5639307"/>
            <a:ext cx="269788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es-ES" sz="1000" b="1" dirty="0"/>
              <a:t> </a:t>
            </a:r>
            <a:r>
              <a:rPr lang="es-ES" sz="1000" dirty="0"/>
              <a:t>Solicitud de verificación de medidas de seguridad elaborada y firmada en original y copia.</a:t>
            </a:r>
            <a:endParaRPr lang="es-MX" sz="100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396A6E08-A43E-4793-A0E1-D1AFD0FDBD0C}"/>
              </a:ext>
            </a:extLst>
          </p:cNvPr>
          <p:cNvSpPr/>
          <p:nvPr/>
        </p:nvSpPr>
        <p:spPr>
          <a:xfrm>
            <a:off x="6111012" y="365740"/>
            <a:ext cx="2921778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MX" sz="1000" b="1" dirty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es-MX" sz="1000" dirty="0"/>
              <a:t> </a:t>
            </a:r>
            <a:r>
              <a:rPr lang="es-ES" sz="1000" dirty="0"/>
              <a:t>Factibilidad de giro vigente y/o Licencia de Funcionamiento del año anterior. </a:t>
            </a:r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es-ES" sz="1000" dirty="0"/>
              <a:t> Fotografía del botiquín abierto y cerrado con material de curación. </a:t>
            </a:r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es-ES" sz="1000" dirty="0"/>
              <a:t> Fotografías de la instalación eléctrica (acometida y centro de carga). </a:t>
            </a:r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es-ES" sz="1000" dirty="0"/>
              <a:t> Fotografías de la instalación de gas, si es tanque estacionario, foto de la placa donde indica la vigencia. </a:t>
            </a:r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es-ES" sz="1000" dirty="0"/>
              <a:t> Fotografías de la señalización de emergencias del establecimiento (rutas de evacuación, salidas de emergencia, botiquín, etc.). </a:t>
            </a:r>
          </a:p>
          <a:p>
            <a:pPr algn="just">
              <a:spcAft>
                <a:spcPts val="0"/>
              </a:spcAft>
            </a:pPr>
            <a:r>
              <a:rPr lang="es-ES" sz="1000" dirty="0"/>
              <a:t> </a:t>
            </a:r>
            <a:r>
              <a:rPr lang="es-ES" sz="1000" b="1" dirty="0">
                <a:solidFill>
                  <a:schemeClr val="accent2">
                    <a:lumMod val="75000"/>
                  </a:schemeClr>
                </a:solidFill>
              </a:rPr>
              <a:t>+ </a:t>
            </a:r>
            <a:r>
              <a:rPr lang="es-ES" sz="1000" dirty="0"/>
              <a:t>Evidencia de las brigadas dentro de la empresa o establecimiento (constancias y fotografías de capacitación en Primeros Auxilios, Combate de Incendios y Evacuación de Inmuebles. </a:t>
            </a:r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es-ES" sz="1000" dirty="0"/>
              <a:t> Última factura de compra o recarga de extintores y fotografía del manómetro. </a:t>
            </a:r>
          </a:p>
          <a:p>
            <a:pPr algn="just">
              <a:spcAft>
                <a:spcPts val="0"/>
              </a:spcAft>
            </a:pPr>
            <a:endParaRPr lang="es-MX" sz="1000" dirty="0"/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2">
                    <a:lumMod val="75000"/>
                  </a:schemeClr>
                </a:solidFill>
              </a:rPr>
              <a:t>+ </a:t>
            </a:r>
            <a:r>
              <a:rPr lang="es-ES" sz="1000" dirty="0"/>
              <a:t>Programas de mantenimiento: </a:t>
            </a:r>
            <a:endParaRPr lang="es-MX" sz="1000" dirty="0"/>
          </a:p>
          <a:p>
            <a:pPr algn="just">
              <a:spcAft>
                <a:spcPts val="0"/>
              </a:spcAft>
            </a:pPr>
            <a:r>
              <a:rPr lang="es-ES" sz="1000" dirty="0">
                <a:sym typeface="Symbol" panose="05050102010706020507" pitchFamily="18" charset="2"/>
              </a:rPr>
              <a:t></a:t>
            </a:r>
            <a:r>
              <a:rPr lang="es-ES" sz="1000" dirty="0"/>
              <a:t> Dictamen eléctrico (VIGENCIA 2 AÑOS). </a:t>
            </a:r>
            <a:endParaRPr lang="es-MX" sz="1000" dirty="0"/>
          </a:p>
          <a:p>
            <a:pPr algn="just">
              <a:spcAft>
                <a:spcPts val="0"/>
              </a:spcAft>
            </a:pPr>
            <a:r>
              <a:rPr lang="es-ES" sz="1000" dirty="0">
                <a:sym typeface="Symbol" panose="05050102010706020507" pitchFamily="18" charset="2"/>
              </a:rPr>
              <a:t></a:t>
            </a:r>
            <a:r>
              <a:rPr lang="es-ES" sz="1000" dirty="0"/>
              <a:t> Dictamen de gas (VIGENCIA 2 AÑOS).</a:t>
            </a:r>
            <a:endParaRPr lang="es-MX" sz="1000" dirty="0"/>
          </a:p>
          <a:p>
            <a:pPr marL="171450" indent="-171450" algn="just">
              <a:spcAft>
                <a:spcPts val="0"/>
              </a:spcAft>
              <a:buFont typeface="Symbol" panose="05050102010706020507" pitchFamily="18" charset="2"/>
              <a:buChar char="·"/>
            </a:pPr>
            <a:r>
              <a:rPr lang="es-ES" sz="1000" dirty="0"/>
              <a:t>Dictamen estructural (VIGENCIA 5 AÑOS). </a:t>
            </a:r>
          </a:p>
          <a:p>
            <a:pPr algn="just">
              <a:spcAft>
                <a:spcPts val="0"/>
              </a:spcAft>
            </a:pPr>
            <a:r>
              <a:rPr lang="es-ES" sz="1000" b="1" dirty="0"/>
              <a:t>Deberán ser emitidos por perito colegiado</a:t>
            </a:r>
            <a:endParaRPr lang="es-MX" sz="1000" b="1" dirty="0"/>
          </a:p>
          <a:p>
            <a:pPr algn="just">
              <a:spcAft>
                <a:spcPts val="0"/>
              </a:spcAft>
            </a:pPr>
            <a:endParaRPr lang="es-ES" sz="10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2">
                    <a:lumMod val="75000"/>
                  </a:schemeClr>
                </a:solidFill>
              </a:rPr>
              <a:t>+ </a:t>
            </a:r>
            <a:r>
              <a:rPr lang="es-ES" sz="1000" dirty="0"/>
              <a:t>Última revisión de recipientes sujetos a presión </a:t>
            </a:r>
          </a:p>
          <a:p>
            <a:pPr algn="just">
              <a:spcAft>
                <a:spcPts val="0"/>
              </a:spcAft>
            </a:pPr>
            <a:r>
              <a:rPr lang="es-ES" sz="1000" dirty="0"/>
              <a:t>( compresores, calderas, tanques de gas, etc.) </a:t>
            </a:r>
            <a:endParaRPr lang="es-MX" sz="1000" dirty="0"/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es-ES" sz="1000" dirty="0"/>
              <a:t> Fotografía o factura de detectores de humo. (sólo en caso de aplicar). </a:t>
            </a:r>
            <a:endParaRPr lang="es-MX" sz="1000" dirty="0"/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es-ES" sz="1000" dirty="0"/>
              <a:t> Fotografía o factura de lámparas de emergencia. (sólo aplica en establecimientos con licencia de funcionamiento después de las 18:00 </a:t>
            </a:r>
            <a:r>
              <a:rPr lang="es-ES" sz="1000" dirty="0" err="1"/>
              <a:t>hrs</a:t>
            </a:r>
            <a:r>
              <a:rPr lang="es-ES" sz="1000" dirty="0"/>
              <a:t>) </a:t>
            </a:r>
            <a:endParaRPr lang="es-MX" sz="1000" dirty="0"/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es-ES" sz="1000" dirty="0"/>
              <a:t> Estudio de aforo, en caso de aplicar (UEPCQ). </a:t>
            </a:r>
            <a:endParaRPr lang="es-MX" sz="1000" dirty="0"/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es-ES" sz="1000" dirty="0"/>
              <a:t> Póliza de seguro en responsabilidad civil. </a:t>
            </a:r>
            <a:endParaRPr lang="es-MX" sz="1000" dirty="0"/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es-ES" sz="1000" dirty="0"/>
              <a:t> Evidencias de simulacro (2 por año). </a:t>
            </a:r>
            <a:endParaRPr lang="es-MX" sz="1000" dirty="0"/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es-ES" sz="1000" dirty="0"/>
              <a:t> Último manifiesto de entrega de materiales y/o residuos peligrosos (en caso de aplicar).</a:t>
            </a:r>
            <a:endParaRPr lang="es-MX" sz="1000" dirty="0"/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es-ES" sz="1000" dirty="0"/>
              <a:t> Opinión técnica de bomberos. Aplica únicamente en industria (cada año) y en escuelas y guarderías (cada 2 años, o antes si se realiza alguna modificación).</a:t>
            </a:r>
            <a:endParaRPr lang="es-MX" sz="100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0AFE228E-8C5F-440D-974F-D89D0D28A7A4}"/>
              </a:ext>
            </a:extLst>
          </p:cNvPr>
          <p:cNvSpPr/>
          <p:nvPr/>
        </p:nvSpPr>
        <p:spPr>
          <a:xfrm>
            <a:off x="3215413" y="6140922"/>
            <a:ext cx="280231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es-ES" sz="1000" dirty="0"/>
              <a:t> Programa interno de protección civil.</a:t>
            </a:r>
          </a:p>
          <a:p>
            <a:pPr algn="just">
              <a:spcAft>
                <a:spcPts val="0"/>
              </a:spcAft>
            </a:pPr>
            <a:endParaRPr lang="es-ES" sz="1000" dirty="0"/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es-ES" sz="1000" dirty="0"/>
              <a:t> Copia del dictamen de uso de suelo vigente. 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812494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362CE321-F92F-448D-A56F-471DA69109AA}"/>
              </a:ext>
            </a:extLst>
          </p:cNvPr>
          <p:cNvCxnSpPr/>
          <p:nvPr/>
        </p:nvCxnSpPr>
        <p:spPr>
          <a:xfrm>
            <a:off x="3126259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xmlns="" id="{B4A951D7-FB2B-4EA1-900A-DEE024601030}"/>
              </a:ext>
            </a:extLst>
          </p:cNvPr>
          <p:cNvCxnSpPr/>
          <p:nvPr/>
        </p:nvCxnSpPr>
        <p:spPr>
          <a:xfrm>
            <a:off x="6046569" y="7506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C8A39EEE-1C14-4BFD-8F01-9E9231E27CB9}"/>
              </a:ext>
            </a:extLst>
          </p:cNvPr>
          <p:cNvSpPr txBox="1"/>
          <p:nvPr/>
        </p:nvSpPr>
        <p:spPr>
          <a:xfrm>
            <a:off x="36096" y="163565"/>
            <a:ext cx="3090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accent6">
                    <a:lumMod val="50000"/>
                  </a:schemeClr>
                </a:solidFill>
                <a:latin typeface="Aero" pitchFamily="2" charset="0"/>
              </a:rPr>
              <a:t>RIESGO MEDIO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46DAB245-43D3-426F-BEF4-1CB524D1FF84}"/>
              </a:ext>
            </a:extLst>
          </p:cNvPr>
          <p:cNvSpPr/>
          <p:nvPr/>
        </p:nvSpPr>
        <p:spPr>
          <a:xfrm>
            <a:off x="151562" y="532897"/>
            <a:ext cx="2945866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spcAft>
                <a:spcPts val="0"/>
              </a:spcAft>
              <a:buAutoNum type="alphaLcParenR"/>
              <a:tabLst>
                <a:tab pos="2971800" algn="l"/>
              </a:tabLst>
            </a:pPr>
            <a:r>
              <a:rPr lang="es-MX" sz="1000" dirty="0"/>
              <a:t>Tenga una superficie de 300 a 3,000 metros cuadrados; </a:t>
            </a:r>
          </a:p>
          <a:p>
            <a:pPr marL="228600" indent="-228600" algn="just">
              <a:spcAft>
                <a:spcPts val="0"/>
              </a:spcAft>
              <a:buAutoNum type="alphaLcParenR"/>
              <a:tabLst>
                <a:tab pos="2971800" algn="l"/>
              </a:tabLst>
            </a:pPr>
            <a:endParaRPr lang="es-MX" sz="1000" dirty="0"/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b="1" dirty="0"/>
              <a:t>b)</a:t>
            </a:r>
            <a:r>
              <a:rPr lang="es-MX" sz="1000" dirty="0"/>
              <a:t> Almacene líquidos inflamables en cantidades superiores a 250 litros, pero inferiores de 1000 litros; </a:t>
            </a:r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endParaRPr lang="es-MX" sz="1000" dirty="0"/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b="1" dirty="0"/>
              <a:t>c) </a:t>
            </a:r>
            <a:r>
              <a:rPr lang="es-MX" sz="1000" dirty="0"/>
              <a:t>Almacene sustancias químicas corrosivas, irritantes o tóxicas superiores a 50 kilogramos, pero inferiores a 100 kilogramos; </a:t>
            </a:r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endParaRPr lang="es-MX" sz="1000" b="1" dirty="0"/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b="1" dirty="0"/>
              <a:t>d)</a:t>
            </a:r>
            <a:r>
              <a:rPr lang="es-MX" sz="1000" dirty="0"/>
              <a:t> Tenga instalado el servicio de gas natural con uso comercial; </a:t>
            </a:r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endParaRPr lang="es-MX" sz="1000" b="1" dirty="0"/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b="1" dirty="0"/>
              <a:t>e)</a:t>
            </a:r>
            <a:r>
              <a:rPr lang="es-MX" sz="1000" dirty="0"/>
              <a:t> Sea ocupado por más de 15 y menos de 250 personas; </a:t>
            </a:r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endParaRPr lang="es-MX" sz="1000" b="1" dirty="0"/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b="1" dirty="0"/>
              <a:t>f)</a:t>
            </a:r>
            <a:r>
              <a:rPr lang="es-MX" sz="1000" dirty="0"/>
              <a:t> Almacene gases inflamables en cantidades superiores a 500 e inferiores a 3,000 litros; </a:t>
            </a:r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endParaRPr lang="es-MX" sz="1000" b="1" dirty="0"/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b="1" dirty="0"/>
              <a:t>g)</a:t>
            </a:r>
            <a:r>
              <a:rPr lang="es-MX" sz="1000" dirty="0"/>
              <a:t> Almacene material sólido de alta combustión tales como papel, cartón, madera o plástico, en cantidades superiores a 1,000 pero inferiores a 5,000 kilogramos;</a:t>
            </a:r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endParaRPr lang="es-MX" sz="1000" b="1" dirty="0"/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b="1" dirty="0"/>
              <a:t>h)</a:t>
            </a:r>
            <a:r>
              <a:rPr lang="es-MX" sz="1000" dirty="0"/>
              <a:t> Cuente para su uso con un voltaje eléctrico superior a 110 pero con máximo de 220 voltios, y </a:t>
            </a:r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endParaRPr lang="es-MX" sz="1000" b="1" dirty="0"/>
          </a:p>
          <a:p>
            <a:pPr algn="just">
              <a:spcAft>
                <a:spcPts val="0"/>
              </a:spcAft>
              <a:tabLst>
                <a:tab pos="2971800" algn="l"/>
              </a:tabLst>
            </a:pPr>
            <a:r>
              <a:rPr lang="es-MX" sz="1000" b="1" dirty="0"/>
              <a:t>i) </a:t>
            </a:r>
            <a:r>
              <a:rPr lang="es-MX" sz="1000" dirty="0"/>
              <a:t>Que para el desarrollo de las actividades se requiera el uso de equipos de seguridad personal;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41030544-D827-4D0E-932C-EA8CAC61C65C}"/>
              </a:ext>
            </a:extLst>
          </p:cNvPr>
          <p:cNvSpPr txBox="1"/>
          <p:nvPr/>
        </p:nvSpPr>
        <p:spPr>
          <a:xfrm>
            <a:off x="29973" y="5187141"/>
            <a:ext cx="3090156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Aero" pitchFamily="2" charset="0"/>
              </a:rPr>
              <a:t>Requisitos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262CE55D-3A56-42AC-A3E1-6CB974C85CF1}"/>
              </a:ext>
            </a:extLst>
          </p:cNvPr>
          <p:cNvSpPr/>
          <p:nvPr/>
        </p:nvSpPr>
        <p:spPr>
          <a:xfrm>
            <a:off x="151562" y="5809384"/>
            <a:ext cx="29458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6"/>
                </a:solidFill>
              </a:rPr>
              <a:t>+ </a:t>
            </a:r>
            <a:r>
              <a:rPr lang="es-ES" sz="1000" dirty="0"/>
              <a:t>Original y copia de identificación oficial de quien realiza el trámite. </a:t>
            </a:r>
          </a:p>
          <a:p>
            <a:pPr algn="just">
              <a:spcAft>
                <a:spcPts val="0"/>
              </a:spcAft>
            </a:pPr>
            <a:endParaRPr lang="es-MX" sz="1000" dirty="0"/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6"/>
                </a:solidFill>
              </a:rPr>
              <a:t>+</a:t>
            </a:r>
            <a:r>
              <a:rPr lang="es-ES" sz="1000" dirty="0">
                <a:solidFill>
                  <a:schemeClr val="accent6"/>
                </a:solidFill>
              </a:rPr>
              <a:t> </a:t>
            </a:r>
            <a:r>
              <a:rPr lang="es-ES" sz="1000" dirty="0"/>
              <a:t>Solicitud de verificación de medidas de seguridad elaborada y firmada en original y copia. </a:t>
            </a:r>
            <a:endParaRPr lang="es-MX" sz="1000" dirty="0"/>
          </a:p>
          <a:p>
            <a:pPr algn="just"/>
            <a:endParaRPr lang="es-ES" sz="1000" b="1" dirty="0">
              <a:solidFill>
                <a:schemeClr val="accent6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F6F38928-9E4F-4A9F-B06B-EC5E7338E04F}"/>
              </a:ext>
            </a:extLst>
          </p:cNvPr>
          <p:cNvSpPr/>
          <p:nvPr/>
        </p:nvSpPr>
        <p:spPr>
          <a:xfrm>
            <a:off x="3192422" y="123457"/>
            <a:ext cx="2777551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es-ES" sz="1000" dirty="0"/>
          </a:p>
          <a:p>
            <a:pPr algn="just">
              <a:spcAft>
                <a:spcPts val="0"/>
              </a:spcAft>
            </a:pPr>
            <a:r>
              <a:rPr lang="es-ES" sz="1000" dirty="0"/>
              <a:t> </a:t>
            </a:r>
            <a:r>
              <a:rPr lang="es-ES" sz="1000" b="1" dirty="0">
                <a:solidFill>
                  <a:schemeClr val="accent6"/>
                </a:solidFill>
              </a:rPr>
              <a:t>+ </a:t>
            </a:r>
            <a:r>
              <a:rPr lang="es-ES" sz="1000" dirty="0"/>
              <a:t>Copia del dictamen de uso de suelo vigente. </a:t>
            </a:r>
            <a:endParaRPr lang="es-MX" sz="1000" dirty="0"/>
          </a:p>
          <a:p>
            <a:pPr algn="just">
              <a:spcAft>
                <a:spcPts val="0"/>
              </a:spcAft>
            </a:pPr>
            <a:endParaRPr lang="es-ES" sz="1000" b="1" dirty="0">
              <a:solidFill>
                <a:schemeClr val="accent6"/>
              </a:solidFill>
            </a:endParaRPr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6"/>
                </a:solidFill>
              </a:rPr>
              <a:t>+ </a:t>
            </a:r>
            <a:r>
              <a:rPr lang="es-ES" sz="1000" dirty="0"/>
              <a:t>Factibilidad de giro vigente y/o Licencia de Funcionamiento del año anterior. </a:t>
            </a:r>
          </a:p>
          <a:p>
            <a:pPr algn="just"/>
            <a:endParaRPr lang="es-ES" sz="1000" b="1" dirty="0">
              <a:solidFill>
                <a:schemeClr val="accent6"/>
              </a:solidFill>
            </a:endParaRPr>
          </a:p>
          <a:p>
            <a:pPr algn="just"/>
            <a:r>
              <a:rPr lang="es-ES" sz="1000" b="1" dirty="0">
                <a:solidFill>
                  <a:schemeClr val="accent6"/>
                </a:solidFill>
              </a:rPr>
              <a:t>+ </a:t>
            </a:r>
            <a:r>
              <a:rPr lang="es-ES" sz="1000" dirty="0"/>
              <a:t>Fotografía del botiquín abierto y cerrado con material de curación.</a:t>
            </a:r>
          </a:p>
          <a:p>
            <a:pPr algn="just">
              <a:spcAft>
                <a:spcPts val="0"/>
              </a:spcAft>
            </a:pPr>
            <a:endParaRPr lang="es-ES" sz="1000" b="1" dirty="0">
              <a:solidFill>
                <a:schemeClr val="accent6"/>
              </a:solidFill>
            </a:endParaRPr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6"/>
                </a:solidFill>
              </a:rPr>
              <a:t>+ </a:t>
            </a:r>
            <a:r>
              <a:rPr lang="es-ES" sz="1000" dirty="0"/>
              <a:t>Fotografías de la instalación eléctrica (acometida y centro de carga). </a:t>
            </a:r>
            <a:endParaRPr lang="es-MX" sz="1000" dirty="0"/>
          </a:p>
          <a:p>
            <a:pPr algn="just">
              <a:spcAft>
                <a:spcPts val="0"/>
              </a:spcAft>
            </a:pPr>
            <a:endParaRPr lang="es-ES" sz="1000" b="1" dirty="0">
              <a:solidFill>
                <a:schemeClr val="accent6"/>
              </a:solidFill>
            </a:endParaRPr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6"/>
                </a:solidFill>
              </a:rPr>
              <a:t>+ </a:t>
            </a:r>
            <a:r>
              <a:rPr lang="es-ES" sz="1000" dirty="0"/>
              <a:t>Fotografías de la instalación de gas, si es tanque estacionario y foto de la placa donde indica la vigencia. </a:t>
            </a:r>
            <a:endParaRPr lang="es-MX" sz="1000" dirty="0"/>
          </a:p>
          <a:p>
            <a:pPr algn="just">
              <a:spcAft>
                <a:spcPts val="0"/>
              </a:spcAft>
            </a:pPr>
            <a:endParaRPr lang="es-ES" sz="1000" b="1" dirty="0">
              <a:solidFill>
                <a:schemeClr val="accent6"/>
              </a:solidFill>
            </a:endParaRPr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6"/>
                </a:solidFill>
              </a:rPr>
              <a:t>+ </a:t>
            </a:r>
            <a:r>
              <a:rPr lang="es-ES" sz="1000" dirty="0"/>
              <a:t>Fotografías de la señalización de emergencias del establecimiento (rutas de evacuación, salidas de emergencia, botiquín, etc.). </a:t>
            </a:r>
          </a:p>
          <a:p>
            <a:pPr algn="just">
              <a:spcAft>
                <a:spcPts val="0"/>
              </a:spcAft>
            </a:pPr>
            <a:endParaRPr lang="es-MX" sz="1000" dirty="0"/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6"/>
                </a:solidFill>
              </a:rPr>
              <a:t>+ </a:t>
            </a:r>
            <a:r>
              <a:rPr lang="es-ES" sz="1000" dirty="0"/>
              <a:t>Ultima factura de compra o recarga de extintores, y fotografía del manómetro. </a:t>
            </a:r>
            <a:endParaRPr lang="es-MX" sz="1000" dirty="0"/>
          </a:p>
          <a:p>
            <a:pPr algn="just">
              <a:spcAft>
                <a:spcPts val="0"/>
              </a:spcAft>
            </a:pPr>
            <a:endParaRPr lang="es-ES" sz="1000" b="1" dirty="0">
              <a:solidFill>
                <a:schemeClr val="accent6"/>
              </a:solidFill>
            </a:endParaRPr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6"/>
                </a:solidFill>
              </a:rPr>
              <a:t>+ </a:t>
            </a:r>
            <a:r>
              <a:rPr lang="es-ES" sz="1000" dirty="0"/>
              <a:t>Constancias de capacitación en primeros auxilios, combate de incendios y evacuación de inmuebles por parte de instructores que cuenten con registro ante la UEPCQ (UMPC, Cruz Roja, Capacitadores Externos, Asociación Queretana de Atención Médica </a:t>
            </a:r>
            <a:r>
              <a:rPr lang="es-ES" sz="1000" dirty="0" err="1"/>
              <a:t>Pre-hospitalaria</a:t>
            </a:r>
            <a:r>
              <a:rPr lang="es-ES" sz="1000" dirty="0"/>
              <a:t> A.C., etc. Vigencia 2 años). </a:t>
            </a:r>
            <a:endParaRPr lang="es-MX" sz="1000" dirty="0"/>
          </a:p>
          <a:p>
            <a:pPr algn="just">
              <a:spcAft>
                <a:spcPts val="0"/>
              </a:spcAft>
            </a:pPr>
            <a:endParaRPr lang="es-ES" sz="1000" dirty="0"/>
          </a:p>
          <a:p>
            <a:pPr algn="just">
              <a:spcAft>
                <a:spcPts val="0"/>
              </a:spcAft>
            </a:pPr>
            <a:r>
              <a:rPr lang="es-ES" sz="1000" dirty="0"/>
              <a:t> </a:t>
            </a:r>
            <a:r>
              <a:rPr lang="es-ES" sz="1000" b="1" dirty="0">
                <a:solidFill>
                  <a:schemeClr val="accent6"/>
                </a:solidFill>
              </a:rPr>
              <a:t>+ </a:t>
            </a:r>
            <a:r>
              <a:rPr lang="es-ES" sz="1000" dirty="0"/>
              <a:t>Revisión estructural. </a:t>
            </a:r>
            <a:endParaRPr lang="es-MX" sz="1000" dirty="0"/>
          </a:p>
          <a:p>
            <a:pPr algn="just">
              <a:spcAft>
                <a:spcPts val="0"/>
              </a:spcAft>
            </a:pPr>
            <a:endParaRPr lang="es-ES" sz="1000" b="1" dirty="0">
              <a:solidFill>
                <a:schemeClr val="accent6"/>
              </a:solidFill>
            </a:endParaRPr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6"/>
                </a:solidFill>
              </a:rPr>
              <a:t>+ </a:t>
            </a:r>
            <a:r>
              <a:rPr lang="es-ES" sz="1000" dirty="0"/>
              <a:t>Fotografía o factura de detectores de humo (solo en caso de aplicar). </a:t>
            </a:r>
            <a:endParaRPr lang="es-MX" sz="1000" dirty="0"/>
          </a:p>
          <a:p>
            <a:pPr algn="just">
              <a:spcAft>
                <a:spcPts val="0"/>
              </a:spcAft>
            </a:pPr>
            <a:endParaRPr lang="es-ES" sz="1000" b="1" dirty="0">
              <a:solidFill>
                <a:schemeClr val="accent6"/>
              </a:solidFill>
            </a:endParaRPr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6"/>
                </a:solidFill>
              </a:rPr>
              <a:t>+ </a:t>
            </a:r>
            <a:r>
              <a:rPr lang="es-ES" sz="1000" dirty="0"/>
              <a:t>Fotografía o factura de lámparas de emergencia. (sólo aplica en establecimientos con licencia de funcionamiento después de las 18:00 </a:t>
            </a:r>
            <a:r>
              <a:rPr lang="es-ES" sz="1000" dirty="0" err="1"/>
              <a:t>hrs</a:t>
            </a:r>
            <a:r>
              <a:rPr lang="es-ES" sz="1000" dirty="0"/>
              <a:t>). </a:t>
            </a:r>
            <a:endParaRPr lang="es-MX" sz="1000" dirty="0"/>
          </a:p>
          <a:p>
            <a:pPr algn="just">
              <a:spcAft>
                <a:spcPts val="0"/>
              </a:spcAft>
            </a:pPr>
            <a:endParaRPr lang="es-ES" sz="1000" b="1" dirty="0">
              <a:solidFill>
                <a:schemeClr val="accent6"/>
              </a:solidFill>
            </a:endParaRPr>
          </a:p>
          <a:p>
            <a:pPr algn="just">
              <a:spcAft>
                <a:spcPts val="0"/>
              </a:spcAft>
            </a:pPr>
            <a:r>
              <a:rPr lang="es-ES" sz="1000" b="1" dirty="0">
                <a:solidFill>
                  <a:schemeClr val="accent6"/>
                </a:solidFill>
              </a:rPr>
              <a:t>+ </a:t>
            </a:r>
            <a:r>
              <a:rPr lang="es-ES" sz="1000" dirty="0"/>
              <a:t>Plan de emergencias (por primera vez, si es renovación presentar evidencia de capacitación continua y simulacros)</a:t>
            </a:r>
            <a:endParaRPr lang="es-MX" sz="10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4EC1388E-EE80-45E2-B13F-61A9EEABAC1F}"/>
              </a:ext>
            </a:extLst>
          </p:cNvPr>
          <p:cNvSpPr txBox="1"/>
          <p:nvPr/>
        </p:nvSpPr>
        <p:spPr>
          <a:xfrm>
            <a:off x="6121460" y="282230"/>
            <a:ext cx="2843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accent4">
                    <a:lumMod val="75000"/>
                  </a:schemeClr>
                </a:solidFill>
                <a:latin typeface="Aero" pitchFamily="2" charset="0"/>
              </a:rPr>
              <a:t>RIESGO MEDIO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D58E9F47-2177-4E62-87DA-FF3832090508}"/>
              </a:ext>
            </a:extLst>
          </p:cNvPr>
          <p:cNvSpPr/>
          <p:nvPr/>
        </p:nvSpPr>
        <p:spPr>
          <a:xfrm>
            <a:off x="6187632" y="795201"/>
            <a:ext cx="2647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200" dirty="0"/>
              <a:t>Cuando no sea catalogado como de alto o mediano riesgo</a:t>
            </a:r>
            <a:endParaRPr lang="es-MX" sz="12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1BFD0BA5-F7CB-4294-8DBE-5C35A076FC13}"/>
              </a:ext>
            </a:extLst>
          </p:cNvPr>
          <p:cNvSpPr txBox="1"/>
          <p:nvPr/>
        </p:nvSpPr>
        <p:spPr>
          <a:xfrm>
            <a:off x="6123163" y="1419643"/>
            <a:ext cx="28437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accent4">
                    <a:lumMod val="75000"/>
                  </a:schemeClr>
                </a:solidFill>
                <a:latin typeface="Aero" pitchFamily="2" charset="0"/>
              </a:rPr>
              <a:t>Requisitos 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FEB14440-861E-44E0-B29C-E645C6DC35DD}"/>
              </a:ext>
            </a:extLst>
          </p:cNvPr>
          <p:cNvSpPr/>
          <p:nvPr/>
        </p:nvSpPr>
        <p:spPr>
          <a:xfrm>
            <a:off x="6108679" y="1927938"/>
            <a:ext cx="286927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200" dirty="0"/>
              <a:t>Original y copia de identificación oficial de quien realiza el trámite. </a:t>
            </a:r>
            <a:endParaRPr lang="es-MX" sz="1200" dirty="0"/>
          </a:p>
          <a:p>
            <a:pPr algn="just">
              <a:spcAft>
                <a:spcPts val="0"/>
              </a:spcAft>
            </a:pPr>
            <a:r>
              <a:rPr lang="es-ES" sz="1200" dirty="0"/>
              <a:t> </a:t>
            </a:r>
            <a:endParaRPr lang="es-MX" sz="1200" dirty="0"/>
          </a:p>
          <a:p>
            <a:pPr algn="just">
              <a:spcAft>
                <a:spcPts val="0"/>
              </a:spcAft>
            </a:pPr>
            <a:r>
              <a:rPr lang="es-ES" sz="1200" dirty="0"/>
              <a:t>Solicitud de verificación de medidas de seguridad elaborada y firmada en original y copia. </a:t>
            </a:r>
            <a:endParaRPr lang="es-MX" sz="1200" dirty="0"/>
          </a:p>
          <a:p>
            <a:pPr algn="just">
              <a:spcAft>
                <a:spcPts val="0"/>
              </a:spcAft>
            </a:pPr>
            <a:r>
              <a:rPr lang="es-ES" sz="1200" dirty="0"/>
              <a:t> </a:t>
            </a:r>
            <a:endParaRPr lang="es-MX" sz="1200" dirty="0"/>
          </a:p>
          <a:p>
            <a:pPr algn="just">
              <a:spcAft>
                <a:spcPts val="0"/>
              </a:spcAft>
            </a:pPr>
            <a:r>
              <a:rPr lang="es-ES" sz="1200" dirty="0"/>
              <a:t>Copia del dictamen de uso de suelo vigente. </a:t>
            </a:r>
            <a:endParaRPr lang="es-MX" sz="1200" dirty="0"/>
          </a:p>
          <a:p>
            <a:pPr algn="just">
              <a:spcAft>
                <a:spcPts val="0"/>
              </a:spcAft>
            </a:pPr>
            <a:r>
              <a:rPr lang="es-ES" sz="1200" dirty="0"/>
              <a:t> </a:t>
            </a:r>
            <a:endParaRPr lang="es-MX" sz="1200" dirty="0"/>
          </a:p>
          <a:p>
            <a:pPr algn="just">
              <a:spcAft>
                <a:spcPts val="0"/>
              </a:spcAft>
            </a:pPr>
            <a:r>
              <a:rPr lang="es-ES" sz="1200" dirty="0"/>
              <a:t>Factibilidad de giro vigente y/o Licencia de Funcionamiento del año anterior. </a:t>
            </a:r>
            <a:endParaRPr lang="es-MX" sz="1200" dirty="0"/>
          </a:p>
          <a:p>
            <a:pPr algn="just">
              <a:spcAft>
                <a:spcPts val="0"/>
              </a:spcAft>
            </a:pPr>
            <a:r>
              <a:rPr lang="es-ES" sz="1200" dirty="0"/>
              <a:t> </a:t>
            </a:r>
            <a:endParaRPr lang="es-MX" sz="1200" dirty="0"/>
          </a:p>
          <a:p>
            <a:pPr algn="just">
              <a:spcAft>
                <a:spcPts val="0"/>
              </a:spcAft>
            </a:pPr>
            <a:r>
              <a:rPr lang="es-ES" sz="1200" dirty="0"/>
              <a:t>Fotografía del botiquín abierto y cerrado con material de curación. </a:t>
            </a:r>
            <a:endParaRPr lang="es-MX" sz="1200" dirty="0"/>
          </a:p>
          <a:p>
            <a:pPr algn="just">
              <a:spcAft>
                <a:spcPts val="0"/>
              </a:spcAft>
            </a:pPr>
            <a:r>
              <a:rPr lang="es-ES" sz="1200" dirty="0"/>
              <a:t> </a:t>
            </a:r>
            <a:endParaRPr lang="es-MX" sz="1200" dirty="0"/>
          </a:p>
          <a:p>
            <a:pPr algn="just">
              <a:spcAft>
                <a:spcPts val="0"/>
              </a:spcAft>
            </a:pPr>
            <a:r>
              <a:rPr lang="es-ES" sz="1200" dirty="0"/>
              <a:t>Fotografías de la instalación eléctrica (acometida y centro de carga). </a:t>
            </a:r>
            <a:endParaRPr lang="es-MX" sz="1200" dirty="0"/>
          </a:p>
          <a:p>
            <a:pPr algn="just">
              <a:spcAft>
                <a:spcPts val="0"/>
              </a:spcAft>
            </a:pPr>
            <a:r>
              <a:rPr lang="es-ES" sz="1200" dirty="0"/>
              <a:t>Fotografías de la instalación de gas, si es tanque estacionario y foto de la placa donde indica la vigencia. </a:t>
            </a:r>
            <a:endParaRPr lang="es-MX" sz="1200" dirty="0"/>
          </a:p>
          <a:p>
            <a:pPr algn="just">
              <a:spcAft>
                <a:spcPts val="0"/>
              </a:spcAft>
            </a:pPr>
            <a:r>
              <a:rPr lang="es-ES" sz="1200" dirty="0"/>
              <a:t> </a:t>
            </a:r>
            <a:endParaRPr lang="es-MX" sz="1200" dirty="0"/>
          </a:p>
          <a:p>
            <a:pPr algn="just">
              <a:spcAft>
                <a:spcPts val="0"/>
              </a:spcAft>
            </a:pPr>
            <a:r>
              <a:rPr lang="es-ES" sz="1200" dirty="0"/>
              <a:t>Fotografías de la señalización de emergencias del establecimiento (rutas de evacuación, salidas de emergencia, botiquín, etc.). </a:t>
            </a:r>
            <a:endParaRPr lang="es-MX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494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86C7ED74-ACBC-41E5-9548-86D1263512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161735"/>
              </p:ext>
            </p:extLst>
          </p:nvPr>
        </p:nvGraphicFramePr>
        <p:xfrm>
          <a:off x="1" y="0"/>
          <a:ext cx="5622878" cy="6858000"/>
        </p:xfrm>
        <a:graphic>
          <a:graphicData uri="http://schemas.openxmlformats.org/drawingml/2006/table">
            <a:tbl>
              <a:tblPr firstRow="1" firstCol="1" bandRow="1">
                <a:tableStyleId>{37CE84F3-28C3-443E-9E96-99CF82512B78}</a:tableStyleId>
              </a:tblPr>
              <a:tblGrid>
                <a:gridCol w="4392396">
                  <a:extLst>
                    <a:ext uri="{9D8B030D-6E8A-4147-A177-3AD203B41FA5}">
                      <a16:colId xmlns:a16="http://schemas.microsoft.com/office/drawing/2014/main" xmlns="" val="1523101681"/>
                    </a:ext>
                  </a:extLst>
                </a:gridCol>
                <a:gridCol w="369374">
                  <a:extLst>
                    <a:ext uri="{9D8B030D-6E8A-4147-A177-3AD203B41FA5}">
                      <a16:colId xmlns:a16="http://schemas.microsoft.com/office/drawing/2014/main" xmlns="" val="4038394319"/>
                    </a:ext>
                  </a:extLst>
                </a:gridCol>
                <a:gridCol w="287036">
                  <a:extLst>
                    <a:ext uri="{9D8B030D-6E8A-4147-A177-3AD203B41FA5}">
                      <a16:colId xmlns:a16="http://schemas.microsoft.com/office/drawing/2014/main" xmlns="" val="1594150031"/>
                    </a:ext>
                  </a:extLst>
                </a:gridCol>
                <a:gridCol w="287036">
                  <a:extLst>
                    <a:ext uri="{9D8B030D-6E8A-4147-A177-3AD203B41FA5}">
                      <a16:colId xmlns:a16="http://schemas.microsoft.com/office/drawing/2014/main" xmlns="" val="2621817466"/>
                    </a:ext>
                  </a:extLst>
                </a:gridCol>
                <a:gridCol w="287036">
                  <a:extLst>
                    <a:ext uri="{9D8B030D-6E8A-4147-A177-3AD203B41FA5}">
                      <a16:colId xmlns:a16="http://schemas.microsoft.com/office/drawing/2014/main" xmlns="" val="422596188"/>
                    </a:ext>
                  </a:extLst>
                </a:gridCol>
              </a:tblGrid>
              <a:tr h="6123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Lea cuidadosamente cada una de las preguntas y marque una X en la opción que corresponda (no omita ninguna respuesta y anote una sola opción). De tener alguna duda comuníquese a la Unidad Municipal de Protección Civil.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N.A.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B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C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62466819"/>
                  </a:ext>
                </a:extLst>
              </a:tr>
              <a:tr h="4082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¿Cual es la altura de la edificación en metros? </a:t>
                      </a:r>
                      <a:endParaRPr lang="es-MX" sz="9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A) Menor a 25 metros.                     C) Mayor de 25 metros.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85013680"/>
                  </a:ext>
                </a:extLst>
              </a:tr>
              <a:tr h="4082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¿Cual es la superficie en metros cuadrados ocupada por el negocio? </a:t>
                      </a:r>
                      <a:endParaRPr lang="es-MX" sz="9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A) Menor de 300 m2     B) Mayor a 300 m2 y menor a 3,000 m2    C) Más de 3,000 m2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6123107"/>
                  </a:ext>
                </a:extLst>
              </a:tr>
              <a:tr h="6123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¿Almacena líquidos inflamables? Total de la suma de líquidos inflamables en litros (gasolina, diesel, solventes, alcohol, petróleo) </a:t>
                      </a:r>
                      <a:endParaRPr lang="es-MX" sz="9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A) Menor a 250 lts.         B) Entre 250 lts. y 1,000 lts.       C) Más de 1,000 lts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MX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96579237"/>
                  </a:ext>
                </a:extLst>
              </a:tr>
              <a:tr h="2756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¿Almacena o maneja materiales explosivos? </a:t>
                      </a:r>
                      <a:endParaRPr lang="es-MX" sz="9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A) No                  C) Si 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15668632"/>
                  </a:ext>
                </a:extLst>
              </a:tr>
              <a:tr h="5102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¿Almacena sustancias químicas corrosivas, irritantes o tóxicas? Total de la suma de las sustancias </a:t>
                      </a:r>
                      <a:endParaRPr lang="es-MX" sz="9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A) Menos de 50 kgs.       B) Entre 50 kgrs. y 100 kgs.        C) Más de 100 kgs.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44633598"/>
                  </a:ext>
                </a:extLst>
              </a:tr>
              <a:tr h="4082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¿Qué tipo de servicio de gas tiene instalado? </a:t>
                      </a:r>
                      <a:endParaRPr lang="es-MX" sz="9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A) Uso doméstico         B) Uso comercial           C) Uso Industrial 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98591203"/>
                  </a:ext>
                </a:extLst>
              </a:tr>
              <a:tr h="5102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¿Número de personas que ocupa el local? Incluidos empleados/as, visitantes y clientes/as. </a:t>
                      </a:r>
                      <a:endParaRPr lang="es-MX" sz="9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A) Hasta 14 personas              B) Entre 15 y 250 personas       C) Más de 250 personas 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33386209"/>
                  </a:ext>
                </a:extLst>
              </a:tr>
              <a:tr h="5102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¿Almacena gases inflamables? Total de la suma de los gases expresados en litros (fase líquida)</a:t>
                      </a:r>
                      <a:endParaRPr lang="es-MX" sz="9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A) Menor a 500 lts.       B) Entre 500 lts. y 3,000 lts.        C) Más de 3,000 lts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0323800"/>
                  </a:ext>
                </a:extLst>
              </a:tr>
              <a:tr h="5102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¿Almacena material sólido de alta combustión? (papel, cartón, madera, plástico)</a:t>
                      </a:r>
                      <a:endParaRPr lang="es-MX" sz="9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A) Menos de 1,000 kgs.     B) Entre 1,000 Kgs. y 5,000 kgs.     C) Mas de 5,000 kgs. 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0460790"/>
                  </a:ext>
                </a:extLst>
              </a:tr>
              <a:tr h="4082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¿Cual es el máximo voltaje eléctrico utilizado en el establecImiento? </a:t>
                      </a:r>
                      <a:endParaRPr lang="es-MX" sz="9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A) 110 voltios         B) 220 voltios           C) Subestación o transformador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34329283"/>
                  </a:ext>
                </a:extLst>
              </a:tr>
              <a:tr h="6633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Características de cristales (ventanas, puertas y ventanales)</a:t>
                      </a:r>
                      <a:endParaRPr lang="es-MX" sz="9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</a:t>
                      </a:r>
                      <a:r>
                        <a:rPr lang="es-ES" sz="700">
                          <a:effectLst/>
                        </a:rPr>
                        <a:t>) Templados de alto y/o ancho menor a 1.5mts</a:t>
                      </a:r>
                      <a:endParaRPr lang="es-MX" sz="9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B) Alto y/o ancho mayor a 1.5mts templado o con película</a:t>
                      </a:r>
                      <a:endParaRPr lang="es-MX" sz="9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C) Alto y/o ancho mayor a 1.5m vidrio simple sin película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44073009"/>
                  </a:ext>
                </a:extLst>
              </a:tr>
              <a:tr h="612316">
                <a:tc gridSpan="5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Condiciones de las escaleras </a:t>
                      </a:r>
                      <a:endParaRPr lang="es-MX" sz="9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No tiene escaleras        (     )       </a:t>
                      </a:r>
                      <a:endParaRPr lang="es-MX" sz="9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Tiene escaleras con barandal  o y piso o cinta antiderrapante  (   )</a:t>
                      </a:r>
                      <a:endParaRPr lang="es-MX" sz="9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Tiene escaleras sin barandal y/o piso o cinta antiderrapante    (   )</a:t>
                      </a:r>
                      <a:endParaRPr lang="es-MX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40079534"/>
                  </a:ext>
                </a:extLst>
              </a:tr>
              <a:tr h="408210">
                <a:tc gridSpan="5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Cuenta con cortinas grandes, suelo de madera o alfombra, material de alta combustión en grandes cantidades (se requiere aplicación de retardante)</a:t>
                      </a:r>
                      <a:endParaRPr lang="es-MX" sz="9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Si (   )                                No    (   )</a:t>
                      </a:r>
                      <a:endParaRPr lang="es-MX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802" marR="518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59837184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A67FE8DE-479B-4648-99E3-4B858D3AAE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064427"/>
              </p:ext>
            </p:extLst>
          </p:nvPr>
        </p:nvGraphicFramePr>
        <p:xfrm>
          <a:off x="6044686" y="4561768"/>
          <a:ext cx="2880599" cy="1417320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1939254">
                  <a:extLst>
                    <a:ext uri="{9D8B030D-6E8A-4147-A177-3AD203B41FA5}">
                      <a16:colId xmlns:a16="http://schemas.microsoft.com/office/drawing/2014/main" xmlns="" val="869769596"/>
                    </a:ext>
                  </a:extLst>
                </a:gridCol>
                <a:gridCol w="941345">
                  <a:extLst>
                    <a:ext uri="{9D8B030D-6E8A-4147-A177-3AD203B41FA5}">
                      <a16:colId xmlns:a16="http://schemas.microsoft.com/office/drawing/2014/main" xmlns="" val="4082727848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971800" algn="l"/>
                        </a:tabLst>
                      </a:pPr>
                      <a:r>
                        <a:rPr lang="es-ES" sz="1800" dirty="0">
                          <a:effectLst/>
                        </a:rPr>
                        <a:t>GRADO DE RIESGO</a:t>
                      </a:r>
                      <a:endParaRPr lang="es-MX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88281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971800" algn="l"/>
                        </a:tabLst>
                      </a:pPr>
                      <a:r>
                        <a:rPr lang="es-MX" sz="1100">
                          <a:effectLst/>
                        </a:rPr>
                        <a:t>Si obtuvo al menos una letra C</a:t>
                      </a:r>
                      <a:endParaRPr lang="es-MX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971800" algn="l"/>
                        </a:tabLst>
                      </a:pPr>
                      <a:r>
                        <a:rPr lang="es-ES" sz="1100" dirty="0">
                          <a:effectLst/>
                        </a:rPr>
                        <a:t>ALTO     (       )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16996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971800" algn="l"/>
                        </a:tabLst>
                      </a:pPr>
                      <a:r>
                        <a:rPr lang="es-MX" sz="1100" dirty="0">
                          <a:effectLst/>
                        </a:rPr>
                        <a:t>Si no tiene ninguna letra C , pero por lo menos una letra B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971800" algn="l"/>
                        </a:tabLst>
                      </a:pPr>
                      <a:r>
                        <a:rPr lang="es-ES" sz="1100" dirty="0">
                          <a:effectLst/>
                        </a:rPr>
                        <a:t>MEDIO  (       )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677972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971800" algn="l"/>
                        </a:tabLst>
                      </a:pPr>
                      <a:r>
                        <a:rPr lang="es-MX" sz="1100">
                          <a:effectLst/>
                        </a:rPr>
                        <a:t>Si no tiene ninguna letra B ó C</a:t>
                      </a:r>
                      <a:endParaRPr lang="es-MX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971800" algn="l"/>
                        </a:tabLst>
                      </a:pPr>
                      <a:r>
                        <a:rPr lang="es-ES" sz="1100" dirty="0">
                          <a:effectLst/>
                        </a:rPr>
                        <a:t>BAJO    (        )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17026978"/>
                  </a:ext>
                </a:extLst>
              </a:tr>
            </a:tbl>
          </a:graphicData>
        </a:graphic>
      </p:graphicFrame>
      <p:pic>
        <p:nvPicPr>
          <p:cNvPr id="8" name="Picture 3">
            <a:extLst>
              <a:ext uri="{FF2B5EF4-FFF2-40B4-BE49-F238E27FC236}">
                <a16:creationId xmlns:a16="http://schemas.microsoft.com/office/drawing/2014/main" xmlns="" id="{5C6F486A-3A86-49BA-AB58-649891B3A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587" y="1501116"/>
            <a:ext cx="2407856" cy="2100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02CCA895-A171-4303-9596-7287250BF885}"/>
              </a:ext>
            </a:extLst>
          </p:cNvPr>
          <p:cNvSpPr/>
          <p:nvPr/>
        </p:nvSpPr>
        <p:spPr>
          <a:xfrm>
            <a:off x="5799027" y="239441"/>
            <a:ext cx="31262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300"/>
              </a:spcAft>
            </a:pPr>
            <a:r>
              <a:rPr lang="es-ES" sz="1600" kern="1600" dirty="0">
                <a:solidFill>
                  <a:schemeClr val="accent2">
                    <a:lumMod val="75000"/>
                  </a:schemeClr>
                </a:solidFill>
                <a:latin typeface="Aero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EVALUACIÓN DEL GRADO DE RIESGO DEL ESTABLECIMIENTO</a:t>
            </a:r>
            <a:endParaRPr lang="es-MX" sz="1600" kern="1600" dirty="0">
              <a:solidFill>
                <a:schemeClr val="accent2">
                  <a:lumMod val="75000"/>
                </a:schemeClr>
              </a:solidFill>
              <a:latin typeface="Aero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2758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1388</TotalTime>
  <Words>1073</Words>
  <Application>Microsoft Office PowerPoint</Application>
  <PresentationFormat>Carta (216 x 279 mm)</PresentationFormat>
  <Paragraphs>194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LIC. ALEJANDRA VITAL</dc:creator>
  <cp:lastModifiedBy>PROTECCION CIVIL</cp:lastModifiedBy>
  <cp:revision>13</cp:revision>
  <dcterms:created xsi:type="dcterms:W3CDTF">2018-12-09T17:02:53Z</dcterms:created>
  <dcterms:modified xsi:type="dcterms:W3CDTF">2019-08-07T17:18:51Z</dcterms:modified>
</cp:coreProperties>
</file>